
<file path=[Content_Types].xml><?xml version="1.0" encoding="utf-8"?>
<Types xmlns="http://schemas.openxmlformats.org/package/2006/content-types">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60" r:id="rId3"/>
    <p:sldId id="257" r:id="rId4"/>
    <p:sldId id="258" r:id="rId5"/>
    <p:sldId id="259" r:id="rId6"/>
    <p:sldId id="263" r:id="rId7"/>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6601A3-06FC-40C0-8775-F587F6C2FB38}" v="501" dt="2023-03-21T20:59:38.0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5" autoAdjust="0"/>
    <p:restoredTop sz="94660"/>
  </p:normalViewPr>
  <p:slideViewPr>
    <p:cSldViewPr snapToGrid="0">
      <p:cViewPr varScale="1">
        <p:scale>
          <a:sx n="86" d="100"/>
          <a:sy n="86" d="100"/>
        </p:scale>
        <p:origin x="66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jpeg>
</file>

<file path=ppt/media/image3.jpeg>
</file>

<file path=ppt/media/image4.jpeg>
</file>

<file path=ppt/media/image5.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3/21/2023</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58383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22513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3/21/2023</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939012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dirty="0"/>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46712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dirty="0"/>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3/21/2023</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605628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dirty="0"/>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714281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dirty="0"/>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33474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20616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44936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dirty="0"/>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3/21/2023</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06028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dirty="0"/>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567419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3/21/2023</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9290147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Cloudksky güneş ışınları">
            <a:extLst>
              <a:ext uri="{FF2B5EF4-FFF2-40B4-BE49-F238E27FC236}">
                <a16:creationId xmlns:a16="http://schemas.microsoft.com/office/drawing/2014/main" id="{CDEFC905-95B7-7E76-41E5-033EACF329E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3047" y="10"/>
            <a:ext cx="12191999" cy="6857990"/>
          </a:xfrm>
          <a:prstGeom prst="rect">
            <a:avLst/>
          </a:prstGeom>
        </p:spPr>
      </p:pic>
      <p:sp>
        <p:nvSpPr>
          <p:cNvPr id="2" name="Başlık 1"/>
          <p:cNvSpPr>
            <a:spLocks noGrp="1"/>
          </p:cNvSpPr>
          <p:nvPr>
            <p:ph type="ctrTitle"/>
          </p:nvPr>
        </p:nvSpPr>
        <p:spPr>
          <a:xfrm>
            <a:off x="643466" y="1322616"/>
            <a:ext cx="10905059" cy="2651204"/>
          </a:xfrm>
          <a:effectLst>
            <a:outerShdw blurRad="50800" dist="38100" dir="2700000" algn="tl" rotWithShape="0">
              <a:prstClr val="black">
                <a:alpha val="40000"/>
              </a:prstClr>
            </a:outerShdw>
          </a:effectLst>
        </p:spPr>
        <p:txBody>
          <a:bodyPr>
            <a:normAutofit/>
          </a:bodyPr>
          <a:lstStyle/>
          <a:p>
            <a:pPr algn="ctr"/>
            <a:r>
              <a:rPr lang="tr-TR" sz="5400" dirty="0">
                <a:solidFill>
                  <a:schemeClr val="bg1"/>
                </a:solidFill>
                <a:cs typeface="Calibri Light"/>
              </a:rPr>
              <a:t>GÜNES ÜLKESI</a:t>
            </a:r>
            <a:endParaRPr lang="tr-TR" sz="5400" dirty="0">
              <a:solidFill>
                <a:schemeClr val="bg1"/>
              </a:solidFill>
            </a:endParaRPr>
          </a:p>
        </p:txBody>
      </p:sp>
      <p:sp>
        <p:nvSpPr>
          <p:cNvPr id="3" name="Alt Başlık 2"/>
          <p:cNvSpPr>
            <a:spLocks noGrp="1"/>
          </p:cNvSpPr>
          <p:nvPr>
            <p:ph type="subTitle" idx="1"/>
          </p:nvPr>
        </p:nvSpPr>
        <p:spPr>
          <a:xfrm>
            <a:off x="643466" y="4133135"/>
            <a:ext cx="10902016" cy="1008767"/>
          </a:xfrm>
          <a:effectLst>
            <a:outerShdw blurRad="50800" dist="38100" dir="2700000" algn="tl" rotWithShape="0">
              <a:prstClr val="black">
                <a:alpha val="40000"/>
              </a:prstClr>
            </a:outerShdw>
          </a:effectLst>
        </p:spPr>
        <p:txBody>
          <a:bodyPr vert="horz" lIns="91440" tIns="45720" rIns="91440" bIns="45720" rtlCol="0" anchor="t">
            <a:normAutofit/>
          </a:bodyPr>
          <a:lstStyle/>
          <a:p>
            <a:pPr algn="ctr"/>
            <a:r>
              <a:rPr lang="tr-TR" b="1" dirty="0">
                <a:solidFill>
                  <a:schemeClr val="bg1"/>
                </a:solidFill>
              </a:rPr>
              <a:t>TOMMASO CAMPANELLA</a:t>
            </a:r>
            <a:endParaRPr lang="tr-TR" dirty="0">
              <a:solidFill>
                <a:schemeClr val="bg1"/>
              </a:solidFill>
            </a:endParaRPr>
          </a:p>
          <a:p>
            <a:pPr algn="ctr"/>
            <a:endParaRPr lang="tr-TR" sz="1800" dirty="0">
              <a:solidFill>
                <a:schemeClr val="bg1"/>
              </a:solidFill>
            </a:endParaRPr>
          </a:p>
        </p:txBody>
      </p:sp>
      <p:sp>
        <p:nvSpPr>
          <p:cNvPr id="5" name="Oval 4">
            <a:extLst>
              <a:ext uri="{FF2B5EF4-FFF2-40B4-BE49-F238E27FC236}">
                <a16:creationId xmlns:a16="http://schemas.microsoft.com/office/drawing/2014/main" id="{1131AB82-E2CE-330C-FBA2-5CAD20BC5EFB}"/>
              </a:ext>
            </a:extLst>
          </p:cNvPr>
          <p:cNvSpPr/>
          <p:nvPr/>
        </p:nvSpPr>
        <p:spPr>
          <a:xfrm>
            <a:off x="5867843" y="3770403"/>
            <a:ext cx="22609" cy="2260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Oval 11">
            <a:extLst>
              <a:ext uri="{FF2B5EF4-FFF2-40B4-BE49-F238E27FC236}">
                <a16:creationId xmlns:a16="http://schemas.microsoft.com/office/drawing/2014/main" id="{5F52E1C3-D0C9-88A2-9B6D-BC8147E4896F}"/>
              </a:ext>
            </a:extLst>
          </p:cNvPr>
          <p:cNvSpPr/>
          <p:nvPr/>
        </p:nvSpPr>
        <p:spPr>
          <a:xfrm>
            <a:off x="8236499" y="3205406"/>
            <a:ext cx="22609" cy="2260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1674425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72EE5597-6D4E-5859-BD6A-DA6EAF423B8F}"/>
              </a:ext>
            </a:extLst>
          </p:cNvPr>
          <p:cNvSpPr>
            <a:spLocks noGrp="1"/>
          </p:cNvSpPr>
          <p:nvPr>
            <p:ph type="title"/>
          </p:nvPr>
        </p:nvSpPr>
        <p:spPr>
          <a:xfrm>
            <a:off x="959157" y="1113764"/>
            <a:ext cx="3596319" cy="5059755"/>
          </a:xfrm>
        </p:spPr>
        <p:txBody>
          <a:bodyPr anchor="ctr">
            <a:normAutofit/>
          </a:bodyPr>
          <a:lstStyle/>
          <a:p>
            <a:r>
              <a:rPr lang="tr-TR" b="1" dirty="0" err="1"/>
              <a:t>Tommaso</a:t>
            </a:r>
            <a:r>
              <a:rPr lang="tr-TR" b="1" dirty="0"/>
              <a:t> </a:t>
            </a:r>
            <a:r>
              <a:rPr lang="tr-TR" b="1" dirty="0" err="1"/>
              <a:t>Campanella</a:t>
            </a:r>
            <a:r>
              <a:rPr lang="tr-TR" b="1" dirty="0"/>
              <a:t> KİMDİR?</a:t>
            </a:r>
          </a:p>
          <a:p>
            <a:endParaRPr lang="tr-TR" sz="3200" b="1" dirty="0">
              <a:solidFill>
                <a:srgbClr val="FFFFFF"/>
              </a:solidFill>
            </a:endParaRPr>
          </a:p>
        </p:txBody>
      </p:sp>
      <p:sp>
        <p:nvSpPr>
          <p:cNvPr id="3" name="İçerik Yer Tutucusu 2">
            <a:extLst>
              <a:ext uri="{FF2B5EF4-FFF2-40B4-BE49-F238E27FC236}">
                <a16:creationId xmlns:a16="http://schemas.microsoft.com/office/drawing/2014/main" id="{C6889542-13D1-26C4-E7FE-25EC173435B6}"/>
              </a:ext>
            </a:extLst>
          </p:cNvPr>
          <p:cNvSpPr>
            <a:spLocks noGrp="1"/>
          </p:cNvSpPr>
          <p:nvPr>
            <p:ph idx="1"/>
          </p:nvPr>
        </p:nvSpPr>
        <p:spPr>
          <a:xfrm>
            <a:off x="4740270" y="519998"/>
            <a:ext cx="7315502" cy="5811858"/>
          </a:xfrm>
        </p:spPr>
        <p:txBody>
          <a:bodyPr anchor="ctr">
            <a:normAutofit/>
          </a:bodyPr>
          <a:lstStyle/>
          <a:p>
            <a:pPr marL="305435" indent="-305435"/>
            <a:r>
              <a:rPr lang="tr-TR" b="1" dirty="0" err="1">
                <a:ea typeface="+mn-lt"/>
                <a:cs typeface="+mn-lt"/>
              </a:rPr>
              <a:t>Campanella</a:t>
            </a:r>
            <a:r>
              <a:rPr lang="tr-TR" dirty="0">
                <a:ea typeface="+mn-lt"/>
                <a:cs typeface="+mn-lt"/>
              </a:rPr>
              <a:t>, 1568’de Stilo’da dünyaya geldi. 1583’te </a:t>
            </a:r>
            <a:r>
              <a:rPr lang="tr-TR" dirty="0" err="1">
                <a:ea typeface="+mn-lt"/>
                <a:cs typeface="+mn-lt"/>
              </a:rPr>
              <a:t>Dominiken</a:t>
            </a:r>
            <a:r>
              <a:rPr lang="tr-TR" dirty="0">
                <a:ea typeface="+mn-lt"/>
                <a:cs typeface="+mn-lt"/>
              </a:rPr>
              <a:t> tarikatına girerek </a:t>
            </a:r>
            <a:r>
              <a:rPr lang="tr-TR" dirty="0" err="1">
                <a:ea typeface="+mn-lt"/>
                <a:cs typeface="+mn-lt"/>
              </a:rPr>
              <a:t>Tommaso</a:t>
            </a:r>
            <a:r>
              <a:rPr lang="tr-TR" dirty="0">
                <a:ea typeface="+mn-lt"/>
                <a:cs typeface="+mn-lt"/>
              </a:rPr>
              <a:t> adını aldı. 1589’da Napoli’ye giderek, orada "</a:t>
            </a:r>
            <a:r>
              <a:rPr lang="tr-TR" i="1" dirty="0" err="1">
                <a:ea typeface="+mn-lt"/>
                <a:cs typeface="+mn-lt"/>
              </a:rPr>
              <a:t>Philosophia</a:t>
            </a:r>
            <a:r>
              <a:rPr lang="tr-TR" i="1" dirty="0">
                <a:ea typeface="+mn-lt"/>
                <a:cs typeface="+mn-lt"/>
              </a:rPr>
              <a:t> </a:t>
            </a:r>
            <a:r>
              <a:rPr lang="tr-TR" i="1" dirty="0" err="1">
                <a:ea typeface="+mn-lt"/>
                <a:cs typeface="+mn-lt"/>
              </a:rPr>
              <a:t>sensibus</a:t>
            </a:r>
            <a:r>
              <a:rPr lang="tr-TR" i="1" dirty="0">
                <a:ea typeface="+mn-lt"/>
                <a:cs typeface="+mn-lt"/>
              </a:rPr>
              <a:t> </a:t>
            </a:r>
            <a:r>
              <a:rPr lang="tr-TR" i="1" dirty="0" err="1">
                <a:ea typeface="+mn-lt"/>
                <a:cs typeface="+mn-lt"/>
              </a:rPr>
              <a:t>demostrata"</a:t>
            </a:r>
            <a:r>
              <a:rPr lang="tr-TR" dirty="0" err="1">
                <a:ea typeface="+mn-lt"/>
                <a:cs typeface="+mn-lt"/>
              </a:rPr>
              <a:t>yı</a:t>
            </a:r>
            <a:r>
              <a:rPr lang="tr-TR" dirty="0">
                <a:ea typeface="+mn-lt"/>
                <a:cs typeface="+mn-lt"/>
              </a:rPr>
              <a:t> (1591; Duyularla Açıklanan Felsefe) yayımladı. </a:t>
            </a:r>
            <a:r>
              <a:rPr lang="tr-TR" dirty="0" err="1">
                <a:ea typeface="+mn-lt"/>
                <a:cs typeface="+mn-lt"/>
              </a:rPr>
              <a:t>Padova’da</a:t>
            </a:r>
            <a:r>
              <a:rPr lang="tr-TR" dirty="0">
                <a:ea typeface="+mn-lt"/>
                <a:cs typeface="+mn-lt"/>
              </a:rPr>
              <a:t> Galileo Galilei ile tanıştı; yıllar sonra yazdığı "</a:t>
            </a:r>
            <a:r>
              <a:rPr lang="tr-TR" i="1" dirty="0" err="1">
                <a:ea typeface="+mn-lt"/>
                <a:cs typeface="+mn-lt"/>
              </a:rPr>
              <a:t>Apologia</a:t>
            </a:r>
            <a:r>
              <a:rPr lang="tr-TR" i="1" dirty="0">
                <a:ea typeface="+mn-lt"/>
                <a:cs typeface="+mn-lt"/>
              </a:rPr>
              <a:t> </a:t>
            </a:r>
            <a:r>
              <a:rPr lang="tr-TR" i="1" dirty="0" err="1">
                <a:ea typeface="+mn-lt"/>
                <a:cs typeface="+mn-lt"/>
              </a:rPr>
              <a:t>pro</a:t>
            </a:r>
            <a:r>
              <a:rPr lang="tr-TR" i="1" dirty="0">
                <a:ea typeface="+mn-lt"/>
                <a:cs typeface="+mn-lt"/>
              </a:rPr>
              <a:t> </a:t>
            </a:r>
            <a:r>
              <a:rPr lang="tr-TR" i="1" dirty="0" err="1">
                <a:ea typeface="+mn-lt"/>
                <a:cs typeface="+mn-lt"/>
              </a:rPr>
              <a:t>Galilaeo</a:t>
            </a:r>
            <a:r>
              <a:rPr lang="tr-TR" i="1" dirty="0">
                <a:ea typeface="+mn-lt"/>
                <a:cs typeface="+mn-lt"/>
              </a:rPr>
              <a:t>"</a:t>
            </a:r>
            <a:r>
              <a:rPr lang="tr-TR" dirty="0">
                <a:ea typeface="+mn-lt"/>
                <a:cs typeface="+mn-lt"/>
              </a:rPr>
              <a:t> (1616; Galilei’nin Savunması) adlı eserinde Galileo’yu savunacaktı. </a:t>
            </a:r>
            <a:r>
              <a:rPr lang="tr-TR" dirty="0" err="1">
                <a:ea typeface="+mn-lt"/>
                <a:cs typeface="+mn-lt"/>
              </a:rPr>
              <a:t>Campanella</a:t>
            </a:r>
            <a:r>
              <a:rPr lang="tr-TR" dirty="0">
                <a:ea typeface="+mn-lt"/>
                <a:cs typeface="+mn-lt"/>
              </a:rPr>
              <a:t> 1593’te cinsel sapıklıkla suçlandı ve tutuklandı, ama beraat etti. 1596’da </a:t>
            </a:r>
            <a:r>
              <a:rPr lang="tr-TR" dirty="0" err="1">
                <a:ea typeface="+mn-lt"/>
                <a:cs typeface="+mn-lt"/>
              </a:rPr>
              <a:t>heretiklik</a:t>
            </a:r>
            <a:r>
              <a:rPr lang="tr-TR" dirty="0">
                <a:ea typeface="+mn-lt"/>
                <a:cs typeface="+mn-lt"/>
              </a:rPr>
              <a:t> suçlamalarına karşı kendini savundu. </a:t>
            </a:r>
            <a:r>
              <a:rPr lang="tr-TR" dirty="0" err="1">
                <a:ea typeface="+mn-lt"/>
                <a:cs typeface="+mn-lt"/>
              </a:rPr>
              <a:t>Tomasso</a:t>
            </a:r>
            <a:r>
              <a:rPr lang="tr-TR" dirty="0">
                <a:ea typeface="+mn-lt"/>
                <a:cs typeface="+mn-lt"/>
              </a:rPr>
              <a:t> </a:t>
            </a:r>
            <a:r>
              <a:rPr lang="tr-TR" dirty="0" err="1">
                <a:ea typeface="+mn-lt"/>
                <a:cs typeface="+mn-lt"/>
              </a:rPr>
              <a:t>Campanella</a:t>
            </a:r>
            <a:r>
              <a:rPr lang="tr-TR" dirty="0">
                <a:ea typeface="+mn-lt"/>
                <a:cs typeface="+mn-lt"/>
              </a:rPr>
              <a:t> </a:t>
            </a:r>
            <a:r>
              <a:rPr lang="tr-TR" dirty="0" err="1">
                <a:ea typeface="+mn-lt"/>
                <a:cs typeface="+mn-lt"/>
              </a:rPr>
              <a:t>Kalabriya'yı</a:t>
            </a:r>
            <a:r>
              <a:rPr lang="tr-TR" dirty="0">
                <a:ea typeface="+mn-lt"/>
                <a:cs typeface="+mn-lt"/>
              </a:rPr>
              <a:t> İspanyol egemenliğinden kurtarmak ve hayalindeki komünist düzeni kurabilmek için 1599 yılında bir ayaklanma planı hazırlamıştı. Bu plana </a:t>
            </a:r>
            <a:r>
              <a:rPr lang="tr-TR" dirty="0" err="1">
                <a:ea typeface="+mn-lt"/>
                <a:cs typeface="+mn-lt"/>
              </a:rPr>
              <a:t>Kalabriya'nın</a:t>
            </a:r>
            <a:r>
              <a:rPr lang="tr-TR" dirty="0">
                <a:ea typeface="+mn-lt"/>
                <a:cs typeface="+mn-lt"/>
              </a:rPr>
              <a:t> ileri gelenleri de dahil olmuştu, ancak isyan hazırlığının ihbar edilmesi üzerine geniş bir tutuklama başlatıldı ve bu kapsamda </a:t>
            </a:r>
            <a:r>
              <a:rPr lang="tr-TR" dirty="0" err="1">
                <a:ea typeface="+mn-lt"/>
                <a:cs typeface="+mn-lt"/>
              </a:rPr>
              <a:t>Campanella</a:t>
            </a:r>
            <a:r>
              <a:rPr lang="tr-TR" dirty="0">
                <a:ea typeface="+mn-lt"/>
                <a:cs typeface="+mn-lt"/>
              </a:rPr>
              <a:t> da tutuklandı. Ayaklanmanın başarısız olması durumunda isyancıları kurtarmak için </a:t>
            </a:r>
            <a:r>
              <a:rPr lang="tr-TR" dirty="0" err="1">
                <a:ea typeface="+mn-lt"/>
                <a:cs typeface="+mn-lt"/>
              </a:rPr>
              <a:t>Kalabriya</a:t>
            </a:r>
            <a:r>
              <a:rPr lang="tr-TR" dirty="0">
                <a:ea typeface="+mn-lt"/>
                <a:cs typeface="+mn-lt"/>
              </a:rPr>
              <a:t> açıklarında bir Osmanlı gemisi beklemekteydi. Aslen </a:t>
            </a:r>
            <a:r>
              <a:rPr lang="tr-TR" dirty="0" err="1">
                <a:ea typeface="+mn-lt"/>
                <a:cs typeface="+mn-lt"/>
              </a:rPr>
              <a:t>Kalabriyalı</a:t>
            </a:r>
            <a:r>
              <a:rPr lang="tr-TR" dirty="0">
                <a:ea typeface="+mn-lt"/>
                <a:cs typeface="+mn-lt"/>
              </a:rPr>
              <a:t> olan </a:t>
            </a:r>
            <a:r>
              <a:rPr lang="tr-TR" dirty="0" err="1">
                <a:ea typeface="+mn-lt"/>
                <a:cs typeface="+mn-lt"/>
              </a:rPr>
              <a:t>Cigaloğlu</a:t>
            </a:r>
            <a:r>
              <a:rPr lang="tr-TR" dirty="0">
                <a:ea typeface="+mn-lt"/>
                <a:cs typeface="+mn-lt"/>
              </a:rPr>
              <a:t> Paşa, ki Cağaloğlu ismi buradan gelir, </a:t>
            </a:r>
            <a:r>
              <a:rPr lang="tr-TR" dirty="0" err="1">
                <a:ea typeface="+mn-lt"/>
                <a:cs typeface="+mn-lt"/>
              </a:rPr>
              <a:t>Campananella</a:t>
            </a:r>
            <a:r>
              <a:rPr lang="tr-TR" dirty="0">
                <a:ea typeface="+mn-lt"/>
                <a:cs typeface="+mn-lt"/>
              </a:rPr>
              <a:t> ile sürekli irtibattaydı. Ancak ayaklanmanın henüz başlatılmadan bastırılması üzerine </a:t>
            </a:r>
            <a:r>
              <a:rPr lang="tr-TR" dirty="0" err="1">
                <a:ea typeface="+mn-lt"/>
                <a:cs typeface="+mn-lt"/>
              </a:rPr>
              <a:t>Cigaolğlu</a:t>
            </a:r>
            <a:r>
              <a:rPr lang="tr-TR" dirty="0">
                <a:ea typeface="+mn-lt"/>
                <a:cs typeface="+mn-lt"/>
              </a:rPr>
              <a:t> Paşa da yeniden Osmanlı topraklarına dönmek zorunda kaldı. </a:t>
            </a:r>
            <a:endParaRPr lang="tr-TR" dirty="0"/>
          </a:p>
        </p:txBody>
      </p:sp>
    </p:spTree>
    <p:extLst>
      <p:ext uri="{BB962C8B-B14F-4D97-AF65-F5344CB8AC3E}">
        <p14:creationId xmlns:p14="http://schemas.microsoft.com/office/powerpoint/2010/main" val="39959810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58D698AD-C384-DBA9-28AD-F50080465FCD}"/>
              </a:ext>
            </a:extLst>
          </p:cNvPr>
          <p:cNvSpPr>
            <a:spLocks noGrp="1"/>
          </p:cNvSpPr>
          <p:nvPr>
            <p:ph type="title"/>
          </p:nvPr>
        </p:nvSpPr>
        <p:spPr>
          <a:xfrm>
            <a:off x="959157" y="1113764"/>
            <a:ext cx="3269749" cy="4624327"/>
          </a:xfrm>
        </p:spPr>
        <p:txBody>
          <a:bodyPr anchor="ctr">
            <a:normAutofit/>
          </a:bodyPr>
          <a:lstStyle/>
          <a:p>
            <a:r>
              <a:rPr lang="tr-TR" sz="3200" b="1">
                <a:solidFill>
                  <a:srgbClr val="FFFFFF"/>
                </a:solidFill>
                <a:latin typeface="Aharoni"/>
                <a:cs typeface="Aharoni"/>
              </a:rPr>
              <a:t>Tommaso</a:t>
            </a:r>
            <a:r>
              <a:rPr lang="tr-TR" sz="3200" b="1" dirty="0">
                <a:solidFill>
                  <a:srgbClr val="FFFFFF"/>
                </a:solidFill>
                <a:latin typeface="Aharoni"/>
                <a:cs typeface="Aharoni"/>
              </a:rPr>
              <a:t> </a:t>
            </a:r>
            <a:r>
              <a:rPr lang="tr-TR" sz="3200" b="1">
                <a:solidFill>
                  <a:srgbClr val="FFFFFF"/>
                </a:solidFill>
                <a:latin typeface="Aharoni"/>
                <a:cs typeface="Aharoni"/>
              </a:rPr>
              <a:t>Campanella</a:t>
            </a:r>
            <a:r>
              <a:rPr lang="tr-TR" sz="3200" b="1" dirty="0">
                <a:solidFill>
                  <a:srgbClr val="FFFFFF"/>
                </a:solidFill>
                <a:latin typeface="Aharoni"/>
                <a:cs typeface="Aharoni"/>
              </a:rPr>
              <a:t> Güneş </a:t>
            </a:r>
            <a:r>
              <a:rPr lang="tr-TR" sz="3200" b="1">
                <a:solidFill>
                  <a:srgbClr val="FFFFFF"/>
                </a:solidFill>
                <a:latin typeface="Aharoni"/>
                <a:cs typeface="Aharoni"/>
              </a:rPr>
              <a:t>ÜlkesİNİ</a:t>
            </a:r>
            <a:r>
              <a:rPr lang="tr-TR" sz="3200" b="1" dirty="0">
                <a:solidFill>
                  <a:srgbClr val="FFFFFF"/>
                </a:solidFill>
                <a:latin typeface="Aharoni"/>
                <a:cs typeface="Aharoni"/>
              </a:rPr>
              <a:t> Neden Yazdı?</a:t>
            </a:r>
          </a:p>
          <a:p>
            <a:endParaRPr lang="tr-TR" sz="3200" b="1">
              <a:solidFill>
                <a:srgbClr val="FFFFFF"/>
              </a:solidFill>
              <a:latin typeface="Aharoni"/>
              <a:cs typeface="Aharoni"/>
            </a:endParaRPr>
          </a:p>
        </p:txBody>
      </p:sp>
      <p:sp>
        <p:nvSpPr>
          <p:cNvPr id="3" name="İçerik Yer Tutucusu 2">
            <a:extLst>
              <a:ext uri="{FF2B5EF4-FFF2-40B4-BE49-F238E27FC236}">
                <a16:creationId xmlns:a16="http://schemas.microsoft.com/office/drawing/2014/main" id="{7DE442B9-68AE-ECCA-6C38-188C2B31DD79}"/>
              </a:ext>
            </a:extLst>
          </p:cNvPr>
          <p:cNvSpPr>
            <a:spLocks noGrp="1"/>
          </p:cNvSpPr>
          <p:nvPr>
            <p:ph idx="1"/>
          </p:nvPr>
        </p:nvSpPr>
        <p:spPr>
          <a:xfrm>
            <a:off x="5185593" y="896050"/>
            <a:ext cx="6108179" cy="5069651"/>
          </a:xfrm>
        </p:spPr>
        <p:txBody>
          <a:bodyPr anchor="ctr">
            <a:normAutofit/>
          </a:bodyPr>
          <a:lstStyle/>
          <a:p>
            <a:pPr marL="285750" indent="-285750">
              <a:buFont typeface="Wingdings 2"/>
              <a:buChar char=""/>
            </a:pPr>
            <a:r>
              <a:rPr lang="tr-TR" dirty="0" err="1">
                <a:ea typeface="+mn-lt"/>
                <a:cs typeface="+mn-lt"/>
              </a:rPr>
              <a:t>Campanella</a:t>
            </a:r>
            <a:r>
              <a:rPr lang="tr-TR" dirty="0">
                <a:ea typeface="+mn-lt"/>
                <a:cs typeface="+mn-lt"/>
              </a:rPr>
              <a:t> İtalya’da yaşadığı dönemde devlet yapısındaki bozuklukların insanları mutsuzluğa ittiğini gözlemlemiştir. Sınıfsal farklılıklar arasındaki ekonomik eşitsizliğin artışı, kilisenin dogmatik düşünceleri, halkın ayaklanma olayları ve halkın yönetimden uzak tutularak düşüncelerinin önemsenmemesi gibi unsurlar bu bozukluklardan birkaçıdır. Bundan dolayı </a:t>
            </a:r>
            <a:r>
              <a:rPr lang="tr-TR" dirty="0" err="1">
                <a:ea typeface="+mn-lt"/>
                <a:cs typeface="+mn-lt"/>
              </a:rPr>
              <a:t>Campanella</a:t>
            </a:r>
            <a:r>
              <a:rPr lang="tr-TR" dirty="0">
                <a:ea typeface="+mn-lt"/>
                <a:cs typeface="+mn-lt"/>
              </a:rPr>
              <a:t>, toplumsal iyileşmenin sadece ideal devlet sistemi kurmayla sağlanacağına inanmıştır. Böylece kendisi “</a:t>
            </a:r>
            <a:r>
              <a:rPr lang="tr-TR" b="1" dirty="0">
                <a:ea typeface="+mn-lt"/>
                <a:cs typeface="+mn-lt"/>
              </a:rPr>
              <a:t>Güneş  Ülkesi</a:t>
            </a:r>
            <a:r>
              <a:rPr lang="tr-TR" dirty="0">
                <a:ea typeface="+mn-lt"/>
                <a:cs typeface="+mn-lt"/>
              </a:rPr>
              <a:t>” adında  kusursuz bir devlet yapısı tasarlamıştır. Karanlığa mahkum edildiği hapishane yıllarında güneşe hasret kalmıştır.  Bundan dolayı kaleme aldığı yapıta “ </a:t>
            </a:r>
            <a:r>
              <a:rPr lang="tr-TR" b="1" dirty="0">
                <a:ea typeface="+mn-lt"/>
                <a:cs typeface="+mn-lt"/>
              </a:rPr>
              <a:t>Güneş</a:t>
            </a:r>
            <a:r>
              <a:rPr lang="tr-TR" dirty="0">
                <a:ea typeface="+mn-lt"/>
                <a:cs typeface="+mn-lt"/>
              </a:rPr>
              <a:t>” adını vermiştir.</a:t>
            </a:r>
            <a:endParaRPr lang="tr-TR"/>
          </a:p>
          <a:p>
            <a:pPr marL="305435" indent="-305435"/>
            <a:endParaRPr lang="tr-TR" dirty="0"/>
          </a:p>
        </p:txBody>
      </p:sp>
    </p:spTree>
    <p:extLst>
      <p:ext uri="{BB962C8B-B14F-4D97-AF65-F5344CB8AC3E}">
        <p14:creationId xmlns:p14="http://schemas.microsoft.com/office/powerpoint/2010/main" val="4142775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2EBCED2A-E497-B2AD-89AD-1D2D2B5CF22D}"/>
              </a:ext>
            </a:extLst>
          </p:cNvPr>
          <p:cNvSpPr>
            <a:spLocks noGrp="1"/>
          </p:cNvSpPr>
          <p:nvPr>
            <p:ph type="title"/>
          </p:nvPr>
        </p:nvSpPr>
        <p:spPr>
          <a:xfrm>
            <a:off x="959157" y="1113764"/>
            <a:ext cx="3269749" cy="4624327"/>
          </a:xfrm>
        </p:spPr>
        <p:txBody>
          <a:bodyPr anchor="ctr">
            <a:normAutofit/>
          </a:bodyPr>
          <a:lstStyle/>
          <a:p>
            <a:r>
              <a:rPr lang="tr-TR" sz="3200" dirty="0"/>
              <a:t>BİRAZ DA ESERİN KENDİSİ</a:t>
            </a:r>
            <a:endParaRPr lang="tr-TR" dirty="0"/>
          </a:p>
        </p:txBody>
      </p:sp>
      <p:sp>
        <p:nvSpPr>
          <p:cNvPr id="3" name="İçerik Yer Tutucusu 2">
            <a:extLst>
              <a:ext uri="{FF2B5EF4-FFF2-40B4-BE49-F238E27FC236}">
                <a16:creationId xmlns:a16="http://schemas.microsoft.com/office/drawing/2014/main" id="{2D05DFEF-2000-8839-CF9E-6A65F796668D}"/>
              </a:ext>
            </a:extLst>
          </p:cNvPr>
          <p:cNvSpPr>
            <a:spLocks noGrp="1"/>
          </p:cNvSpPr>
          <p:nvPr>
            <p:ph idx="1"/>
          </p:nvPr>
        </p:nvSpPr>
        <p:spPr>
          <a:xfrm>
            <a:off x="5155905" y="1113764"/>
            <a:ext cx="6108179" cy="4624327"/>
          </a:xfrm>
        </p:spPr>
        <p:txBody>
          <a:bodyPr anchor="ctr">
            <a:normAutofit lnSpcReduction="10000"/>
          </a:bodyPr>
          <a:lstStyle/>
          <a:p>
            <a:pPr marL="305435" indent="-305435"/>
            <a:r>
              <a:rPr lang="tr-TR" dirty="0">
                <a:ea typeface="+mn-lt"/>
                <a:cs typeface="+mn-lt"/>
              </a:rPr>
              <a:t>Biraz </a:t>
            </a:r>
            <a:r>
              <a:rPr lang="tr-TR" b="1" dirty="0">
                <a:ea typeface="+mn-lt"/>
                <a:cs typeface="+mn-lt"/>
              </a:rPr>
              <a:t>Güneş </a:t>
            </a:r>
            <a:r>
              <a:rPr lang="tr-TR" b="1" dirty="0" err="1">
                <a:ea typeface="+mn-lt"/>
                <a:cs typeface="+mn-lt"/>
              </a:rPr>
              <a:t>Ülkesi</a:t>
            </a:r>
            <a:r>
              <a:rPr lang="tr-TR" dirty="0" err="1">
                <a:ea typeface="+mn-lt"/>
                <a:cs typeface="+mn-lt"/>
              </a:rPr>
              <a:t>’nden</a:t>
            </a:r>
            <a:r>
              <a:rPr lang="tr-TR" dirty="0">
                <a:ea typeface="+mn-lt"/>
                <a:cs typeface="+mn-lt"/>
              </a:rPr>
              <a:t> bahsedelim. Ülke, yaşam tehlikesi yaratmayan aynı zamanda mutlu yaşam sürdürülecek bir yerde inşa edilmiştir. İç içe geçmiş yedi surla ülkenin güvenliği sağlanmıştır. Böylece düşmanlar tarafından işgal edilmesi daha zorlayıcı olmuştur. Ülkeyi yönetme yetkisi  (hem dini  hem de siyasi yönden) Sole (Güneş) adındaki bir rahibe verilmiştir. Yönetici haricinde üç farklı bakan da yönetimde söz hakkına sahiptir. Bu bakanları inceleyecek olursak;</a:t>
            </a:r>
            <a:endParaRPr lang="tr-TR" dirty="0"/>
          </a:p>
          <a:p>
            <a:pPr marL="305435" indent="-305435"/>
            <a:r>
              <a:rPr lang="tr-TR" b="1" dirty="0">
                <a:ea typeface="+mn-lt"/>
                <a:cs typeface="+mn-lt"/>
              </a:rPr>
              <a:t>Sin</a:t>
            </a:r>
            <a:r>
              <a:rPr lang="tr-TR" dirty="0">
                <a:ea typeface="+mn-lt"/>
                <a:cs typeface="+mn-lt"/>
              </a:rPr>
              <a:t>: Bilgelik yani akıl bakanı olarak bilinir. Bütün din ve eğitim sisteminden sorumlu idaredir.</a:t>
            </a:r>
            <a:endParaRPr lang="tr-TR" dirty="0"/>
          </a:p>
          <a:p>
            <a:pPr marL="305435" indent="-305435"/>
            <a:r>
              <a:rPr lang="tr-TR" b="1" dirty="0" err="1">
                <a:ea typeface="+mn-lt"/>
                <a:cs typeface="+mn-lt"/>
              </a:rPr>
              <a:t>Pow</a:t>
            </a:r>
            <a:r>
              <a:rPr lang="tr-TR" dirty="0">
                <a:ea typeface="+mn-lt"/>
                <a:cs typeface="+mn-lt"/>
              </a:rPr>
              <a:t>: Ülkenin korunması, askeri ve güvenlik alanından sorumlu idaredir.</a:t>
            </a:r>
            <a:endParaRPr lang="tr-TR" dirty="0"/>
          </a:p>
          <a:p>
            <a:pPr marL="305435" indent="-305435"/>
            <a:r>
              <a:rPr lang="tr-TR" b="1" dirty="0">
                <a:ea typeface="+mn-lt"/>
                <a:cs typeface="+mn-lt"/>
              </a:rPr>
              <a:t>Mor</a:t>
            </a:r>
            <a:r>
              <a:rPr lang="tr-TR" dirty="0">
                <a:ea typeface="+mn-lt"/>
                <a:cs typeface="+mn-lt"/>
              </a:rPr>
              <a:t>: Ülkede yaşayan halkın arasındaki iletişimi sağlayan ve bütün ilişkilerden sorumlu idaredir. Aynı zamanda evlilik izni için de başvurulan yetkili mercidir.</a:t>
            </a:r>
            <a:endParaRPr lang="tr-TR" dirty="0"/>
          </a:p>
          <a:p>
            <a:pPr marL="305435" indent="-305435"/>
            <a:endParaRPr lang="tr-TR" dirty="0"/>
          </a:p>
        </p:txBody>
      </p:sp>
    </p:spTree>
    <p:extLst>
      <p:ext uri="{BB962C8B-B14F-4D97-AF65-F5344CB8AC3E}">
        <p14:creationId xmlns:p14="http://schemas.microsoft.com/office/powerpoint/2010/main" val="2976333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C6112BD0-EBA7-29C9-ABFE-CF1EC2398DA1}"/>
              </a:ext>
            </a:extLst>
          </p:cNvPr>
          <p:cNvSpPr>
            <a:spLocks noGrp="1"/>
          </p:cNvSpPr>
          <p:nvPr>
            <p:ph type="title"/>
          </p:nvPr>
        </p:nvSpPr>
        <p:spPr>
          <a:xfrm>
            <a:off x="959157" y="1113764"/>
            <a:ext cx="3269749" cy="4624327"/>
          </a:xfrm>
        </p:spPr>
        <p:txBody>
          <a:bodyPr anchor="ctr">
            <a:normAutofit/>
          </a:bodyPr>
          <a:lstStyle/>
          <a:p>
            <a:r>
              <a:rPr lang="tr-TR" sz="3200" dirty="0">
                <a:ea typeface="+mj-lt"/>
                <a:cs typeface="+mj-lt"/>
              </a:rPr>
              <a:t>BİRAZ DA ESERİN KENDİSİ - 2</a:t>
            </a:r>
          </a:p>
          <a:p>
            <a:endParaRPr lang="tr-TR" sz="3200" dirty="0">
              <a:solidFill>
                <a:srgbClr val="FFFFFF"/>
              </a:solidFill>
            </a:endParaRPr>
          </a:p>
        </p:txBody>
      </p:sp>
      <p:sp>
        <p:nvSpPr>
          <p:cNvPr id="3" name="İçerik Yer Tutucusu 2">
            <a:extLst>
              <a:ext uri="{FF2B5EF4-FFF2-40B4-BE49-F238E27FC236}">
                <a16:creationId xmlns:a16="http://schemas.microsoft.com/office/drawing/2014/main" id="{B9D5B705-2784-7F7B-44EB-057D3304B114}"/>
              </a:ext>
            </a:extLst>
          </p:cNvPr>
          <p:cNvSpPr>
            <a:spLocks noGrp="1"/>
          </p:cNvSpPr>
          <p:nvPr>
            <p:ph idx="1"/>
          </p:nvPr>
        </p:nvSpPr>
        <p:spPr>
          <a:xfrm>
            <a:off x="4779855" y="312180"/>
            <a:ext cx="7226437" cy="6227494"/>
          </a:xfrm>
        </p:spPr>
        <p:txBody>
          <a:bodyPr anchor="ctr">
            <a:normAutofit/>
          </a:bodyPr>
          <a:lstStyle/>
          <a:p>
            <a:pPr marL="305435" indent="-305435"/>
            <a:r>
              <a:rPr lang="tr-TR" dirty="0">
                <a:ea typeface="+mn-lt"/>
                <a:cs typeface="+mn-lt"/>
              </a:rPr>
              <a:t>Ayrıca, ülkede bilim, sanat ve eğitim büyük önem taşımaktadır. Cinsiyet fark etmeksizin herkesin eğitim hakkı vardır. Ülkede yaşayan insanlar aldıkları eğitim ve sahip olduğu yetenek dahilinde meslek edinebilirler. Edindikleri meslekte ehlileşme imkanı da tanınmıştır. Ülkede devamlı üretim söz konusudur. Tarımla ilgili her türlü bilgiye sahiplerdir. Bu yüzden kullanılmayan tarım arazisi yoktur. Bunların yanı sıra, alınan eğitimlerde ilmin haricinde askeri eğitim de verilmektedir. Böylelikle savaş durumlarında düşmana karşı tedbirli olabilmektedirler. Güvenlik amacıyla ülkede gözcüler mevcuttur.</a:t>
            </a:r>
          </a:p>
          <a:p>
            <a:pPr marL="305435" indent="-305435"/>
            <a:r>
              <a:rPr lang="tr-TR" dirty="0">
                <a:ea typeface="+mn-lt"/>
                <a:cs typeface="+mn-lt"/>
              </a:rPr>
              <a:t>Güneş </a:t>
            </a:r>
            <a:r>
              <a:rPr lang="tr-TR" dirty="0" err="1">
                <a:ea typeface="+mn-lt"/>
                <a:cs typeface="+mn-lt"/>
              </a:rPr>
              <a:t>Ülkesi’nde</a:t>
            </a:r>
            <a:r>
              <a:rPr lang="tr-TR" dirty="0">
                <a:ea typeface="+mn-lt"/>
                <a:cs typeface="+mn-lt"/>
              </a:rPr>
              <a:t> dış ticaret için para kullanılırken iç ticarette takas yöntemine başvurulur. Gümüş, altın ve para değersiz görülmektedir. Bireysel hırs, doyumsuzluk ve savaş niteliği yaratacak bir rekabet doğurmaması için  güneş ülkesinde özel mülkiyete izin verilmemektedir. Bütün mülk devlete aittir. Ülkedeki her şey ortak kullanıma açıktır. Özel mülkiyetin reddedildiği ülkede ihtiyaçtan fazlası alınamadığından dolayı eşitlik sağlanabilmektedir. Ülkede, günlük çalışma saati dört saat olarak belirlenmiştir. Kişiler, çalışma saatleri dışındaki vakitlerde bilim ve sanatla ilgilenirler. Ayrıca, ülkede doğal güzellik anlayışı hakimdir. Makyaj yapmak ya da süslenmek güzellik için kriter sayılmamaktadır. Ülkenin kuruluş amacı insanların mutluluk içinde yaşamasıdır. Fakat bahsedilen mutluluk bireysel değil toplumsal mutluluktur.</a:t>
            </a:r>
          </a:p>
        </p:txBody>
      </p:sp>
    </p:spTree>
    <p:extLst>
      <p:ext uri="{BB962C8B-B14F-4D97-AF65-F5344CB8AC3E}">
        <p14:creationId xmlns:p14="http://schemas.microsoft.com/office/powerpoint/2010/main" val="2436874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E7C44A8-2376-4D72-8551-B0E740A345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FAF951DF-F5B8-4205-8295-724217C748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E4E79EFE-DDE7-4A88-9DCD-AF0D8793A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C6FA4384-2E61-41F1-82E9-E5F04220E7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3" name="Rectangle 22">
            <a:extLst>
              <a:ext uri="{FF2B5EF4-FFF2-40B4-BE49-F238E27FC236}">
                <a16:creationId xmlns:a16="http://schemas.microsoft.com/office/drawing/2014/main" id="{D7F15EB4-E82E-4C12-9818-D7F5183907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587AD55-2298-18F3-ECD2-6C6C2E2D1338}"/>
              </a:ext>
            </a:extLst>
          </p:cNvPr>
          <p:cNvSpPr>
            <a:spLocks noGrp="1"/>
          </p:cNvSpPr>
          <p:nvPr>
            <p:ph type="title"/>
          </p:nvPr>
        </p:nvSpPr>
        <p:spPr>
          <a:xfrm>
            <a:off x="610879" y="605148"/>
            <a:ext cx="10963861" cy="706335"/>
          </a:xfrm>
        </p:spPr>
        <p:txBody>
          <a:bodyPr vert="horz" lIns="91440" tIns="45720" rIns="91440" bIns="45720" rtlCol="0" anchor="b">
            <a:normAutofit fontScale="90000"/>
          </a:bodyPr>
          <a:lstStyle/>
          <a:p>
            <a:pPr algn="ctr"/>
            <a:r>
              <a:rPr lang="tr-TR" sz="4400" dirty="0">
                <a:solidFill>
                  <a:schemeClr val="tx1"/>
                </a:solidFill>
              </a:rPr>
              <a:t>BAZI ESERLERİ</a:t>
            </a:r>
          </a:p>
        </p:txBody>
      </p:sp>
      <p:sp>
        <p:nvSpPr>
          <p:cNvPr id="25" name="Rectangle 24">
            <a:extLst>
              <a:ext uri="{FF2B5EF4-FFF2-40B4-BE49-F238E27FC236}">
                <a16:creationId xmlns:a16="http://schemas.microsoft.com/office/drawing/2014/main" id="{BE4C1347-B466-4BA2-BCAD-FBC8C02D7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199"/>
            <a:ext cx="5608482" cy="94997"/>
          </a:xfrm>
          <a:prstGeom prst="rect">
            <a:avLst/>
          </a:prstGeom>
          <a:solidFill>
            <a:srgbClr val="9A935D"/>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8621913A-BC42-43D8-B602-DC7029D64A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53934" y="453643"/>
            <a:ext cx="5591533" cy="98553"/>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EBCD481B-DF51-4526-A236-4B6E015CF1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852241"/>
            <a:ext cx="2753496" cy="3531168"/>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sim 4" descr="metin, kitap içeren bir resim&#10;&#10;Açıklama otomatik olarak oluşturuldu">
            <a:extLst>
              <a:ext uri="{FF2B5EF4-FFF2-40B4-BE49-F238E27FC236}">
                <a16:creationId xmlns:a16="http://schemas.microsoft.com/office/drawing/2014/main" id="{C2987F1F-62A6-666C-3026-F56577FC7717}"/>
              </a:ext>
            </a:extLst>
          </p:cNvPr>
          <p:cNvPicPr>
            <a:picLocks noGrp="1" noChangeAspect="1"/>
          </p:cNvPicPr>
          <p:nvPr>
            <p:ph idx="1"/>
          </p:nvPr>
        </p:nvPicPr>
        <p:blipFill>
          <a:blip r:embed="rId2"/>
          <a:stretch>
            <a:fillRect/>
          </a:stretch>
        </p:blipFill>
        <p:spPr>
          <a:xfrm>
            <a:off x="607398" y="3139916"/>
            <a:ext cx="2429755" cy="2948839"/>
          </a:xfrm>
          <a:prstGeom prst="rect">
            <a:avLst/>
          </a:prstGeom>
        </p:spPr>
      </p:pic>
      <p:sp>
        <p:nvSpPr>
          <p:cNvPr id="31" name="Rectangle 30">
            <a:extLst>
              <a:ext uri="{FF2B5EF4-FFF2-40B4-BE49-F238E27FC236}">
                <a16:creationId xmlns:a16="http://schemas.microsoft.com/office/drawing/2014/main" id="{C7FC8AFB-0FEB-433B-88E8-A52E72B0D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08374" y="2859398"/>
            <a:ext cx="2753496" cy="3531168"/>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5" descr="metin içeren bir resim&#10;&#10;Açıklama otomatik olarak oluşturuldu">
            <a:extLst>
              <a:ext uri="{FF2B5EF4-FFF2-40B4-BE49-F238E27FC236}">
                <a16:creationId xmlns:a16="http://schemas.microsoft.com/office/drawing/2014/main" id="{31B409B5-0114-79BB-D3D1-9FDF7BCD1A9C}"/>
              </a:ext>
            </a:extLst>
          </p:cNvPr>
          <p:cNvPicPr>
            <a:picLocks noChangeAspect="1"/>
          </p:cNvPicPr>
          <p:nvPr/>
        </p:nvPicPr>
        <p:blipFill>
          <a:blip r:embed="rId3"/>
          <a:stretch>
            <a:fillRect/>
          </a:stretch>
        </p:blipFill>
        <p:spPr>
          <a:xfrm>
            <a:off x="3640346" y="3023913"/>
            <a:ext cx="2082696" cy="3180845"/>
          </a:xfrm>
          <a:prstGeom prst="rect">
            <a:avLst/>
          </a:prstGeom>
        </p:spPr>
      </p:pic>
      <p:sp>
        <p:nvSpPr>
          <p:cNvPr id="33" name="Rectangle 32">
            <a:extLst>
              <a:ext uri="{FF2B5EF4-FFF2-40B4-BE49-F238E27FC236}">
                <a16:creationId xmlns:a16="http://schemas.microsoft.com/office/drawing/2014/main" id="{61179629-2F35-4F2F-B6EF-EE54B8CED0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53934" y="2856281"/>
            <a:ext cx="2753496" cy="3531168"/>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Resim 10" descr="diyagram içeren bir resim&#10;&#10;Açıklama otomatik olarak oluşturuldu">
            <a:extLst>
              <a:ext uri="{FF2B5EF4-FFF2-40B4-BE49-F238E27FC236}">
                <a16:creationId xmlns:a16="http://schemas.microsoft.com/office/drawing/2014/main" id="{29E5BF8F-E00C-4597-5622-28AC3C0979B8}"/>
              </a:ext>
            </a:extLst>
          </p:cNvPr>
          <p:cNvPicPr>
            <a:picLocks noChangeAspect="1"/>
          </p:cNvPicPr>
          <p:nvPr/>
        </p:nvPicPr>
        <p:blipFill>
          <a:blip r:embed="rId4"/>
          <a:stretch>
            <a:fillRect/>
          </a:stretch>
        </p:blipFill>
        <p:spPr>
          <a:xfrm>
            <a:off x="6455986" y="3023913"/>
            <a:ext cx="2139118" cy="3180845"/>
          </a:xfrm>
          <a:prstGeom prst="rect">
            <a:avLst/>
          </a:prstGeom>
        </p:spPr>
      </p:pic>
      <p:sp>
        <p:nvSpPr>
          <p:cNvPr id="35" name="Rectangle 34">
            <a:extLst>
              <a:ext uri="{FF2B5EF4-FFF2-40B4-BE49-F238E27FC236}">
                <a16:creationId xmlns:a16="http://schemas.microsoft.com/office/drawing/2014/main" id="{AA4FA565-6D6B-40AB-973E-C1EABE39FE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96076" y="2856281"/>
            <a:ext cx="2753496" cy="3531168"/>
          </a:xfrm>
          <a:prstGeom prst="rect">
            <a:avLst/>
          </a:prstGeom>
          <a:solidFill>
            <a:srgbClr val="FFFFFF"/>
          </a:solidFill>
          <a:ln w="1905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Resim 6" descr="metin içeren bir resim&#10;&#10;Açıklama otomatik olarak oluşturuldu">
            <a:extLst>
              <a:ext uri="{FF2B5EF4-FFF2-40B4-BE49-F238E27FC236}">
                <a16:creationId xmlns:a16="http://schemas.microsoft.com/office/drawing/2014/main" id="{B34C7558-62C9-A13A-6F07-D4EF6A86AC65}"/>
              </a:ext>
            </a:extLst>
          </p:cNvPr>
          <p:cNvPicPr>
            <a:picLocks noChangeAspect="1"/>
          </p:cNvPicPr>
          <p:nvPr/>
        </p:nvPicPr>
        <p:blipFill>
          <a:blip r:embed="rId5"/>
          <a:stretch>
            <a:fillRect/>
          </a:stretch>
        </p:blipFill>
        <p:spPr>
          <a:xfrm>
            <a:off x="9310490" y="3023913"/>
            <a:ext cx="2120563" cy="3180845"/>
          </a:xfrm>
          <a:prstGeom prst="rect">
            <a:avLst/>
          </a:prstGeom>
        </p:spPr>
      </p:pic>
      <p:sp>
        <p:nvSpPr>
          <p:cNvPr id="11" name="Metin kutusu 1">
            <a:extLst>
              <a:ext uri="{FF2B5EF4-FFF2-40B4-BE49-F238E27FC236}">
                <a16:creationId xmlns:a16="http://schemas.microsoft.com/office/drawing/2014/main" id="{593F345D-4094-AACD-BF31-F6058339A3D2}"/>
              </a:ext>
            </a:extLst>
          </p:cNvPr>
          <p:cNvSpPr txBox="1"/>
          <p:nvPr/>
        </p:nvSpPr>
        <p:spPr>
          <a:xfrm>
            <a:off x="8995558" y="1316182"/>
            <a:ext cx="2753097" cy="1477328"/>
          </a:xfrm>
          <a:prstGeom prst="rect">
            <a:avLst/>
          </a:prstGeom>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tr-TR" dirty="0"/>
              <a:t>İtalya'nın </a:t>
            </a:r>
            <a:r>
              <a:rPr lang="tr-TR" dirty="0">
                <a:ea typeface="+mn-lt"/>
                <a:cs typeface="+mn-lt"/>
              </a:rPr>
              <a:t>"</a:t>
            </a:r>
            <a:r>
              <a:rPr lang="tr-TR" err="1">
                <a:ea typeface="+mn-lt"/>
                <a:cs typeface="+mn-lt"/>
              </a:rPr>
              <a:t>Biblioteca</a:t>
            </a:r>
            <a:r>
              <a:rPr lang="tr-TR" dirty="0">
                <a:ea typeface="+mn-lt"/>
                <a:cs typeface="+mn-lt"/>
              </a:rPr>
              <a:t> </a:t>
            </a:r>
            <a:r>
              <a:rPr lang="tr-TR" err="1">
                <a:ea typeface="+mn-lt"/>
                <a:cs typeface="+mn-lt"/>
              </a:rPr>
              <a:t>Civica</a:t>
            </a:r>
            <a:r>
              <a:rPr lang="tr-TR" dirty="0">
                <a:ea typeface="+mn-lt"/>
                <a:cs typeface="+mn-lt"/>
              </a:rPr>
              <a:t> </a:t>
            </a:r>
            <a:r>
              <a:rPr lang="tr-TR" err="1">
                <a:ea typeface="+mn-lt"/>
                <a:cs typeface="+mn-lt"/>
              </a:rPr>
              <a:t>Centrale</a:t>
            </a:r>
            <a:r>
              <a:rPr lang="tr-TR" dirty="0">
                <a:ea typeface="+mn-lt"/>
                <a:cs typeface="+mn-lt"/>
              </a:rPr>
              <a:t>" kütüphanesinde yer alan "Güneş Ülkesi" el yazması</a:t>
            </a:r>
            <a:endParaRPr lang="tr-TR"/>
          </a:p>
          <a:p>
            <a:endParaRPr lang="tr-TR" dirty="0"/>
          </a:p>
        </p:txBody>
      </p:sp>
      <p:sp>
        <p:nvSpPr>
          <p:cNvPr id="13" name="Metin kutusu 1">
            <a:extLst>
              <a:ext uri="{FF2B5EF4-FFF2-40B4-BE49-F238E27FC236}">
                <a16:creationId xmlns:a16="http://schemas.microsoft.com/office/drawing/2014/main" id="{589D2120-D4F3-D617-8934-E3BD4083E2B1}"/>
              </a:ext>
            </a:extLst>
          </p:cNvPr>
          <p:cNvSpPr txBox="1"/>
          <p:nvPr/>
        </p:nvSpPr>
        <p:spPr>
          <a:xfrm>
            <a:off x="6155376" y="1316181"/>
            <a:ext cx="2753097" cy="369332"/>
          </a:xfrm>
          <a:prstGeom prst="rect">
            <a:avLst/>
          </a:prstGeom>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tr-TR" dirty="0">
                <a:ea typeface="+mn-lt"/>
                <a:cs typeface="+mn-lt"/>
              </a:rPr>
              <a:t>Duyularla Açıklanan Felsefe</a:t>
            </a:r>
          </a:p>
        </p:txBody>
      </p:sp>
      <p:sp>
        <p:nvSpPr>
          <p:cNvPr id="14" name="Metin kutusu 1">
            <a:extLst>
              <a:ext uri="{FF2B5EF4-FFF2-40B4-BE49-F238E27FC236}">
                <a16:creationId xmlns:a16="http://schemas.microsoft.com/office/drawing/2014/main" id="{D0B78056-D383-E3D4-1D6D-4FCACBB3C6D6}"/>
              </a:ext>
            </a:extLst>
          </p:cNvPr>
          <p:cNvSpPr txBox="1"/>
          <p:nvPr/>
        </p:nvSpPr>
        <p:spPr>
          <a:xfrm>
            <a:off x="3295403" y="1315813"/>
            <a:ext cx="2762993" cy="369332"/>
          </a:xfrm>
          <a:prstGeom prst="rect">
            <a:avLst/>
          </a:prstGeom>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b" anchorCtr="0" forceAA="0" compatLnSpc="1">
            <a:prstTxWarp prst="textNoShape">
              <a:avLst/>
            </a:prstTxWarp>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tr-TR" dirty="0"/>
              <a:t>"Metafizik", 1638</a:t>
            </a:r>
          </a:p>
        </p:txBody>
      </p:sp>
      <p:sp>
        <p:nvSpPr>
          <p:cNvPr id="3" name="Metin kutusu 1">
            <a:extLst>
              <a:ext uri="{FF2B5EF4-FFF2-40B4-BE49-F238E27FC236}">
                <a16:creationId xmlns:a16="http://schemas.microsoft.com/office/drawing/2014/main" id="{E76C09AD-BCBA-13FF-36F7-44E9111BC994}"/>
              </a:ext>
            </a:extLst>
          </p:cNvPr>
          <p:cNvSpPr txBox="1"/>
          <p:nvPr/>
        </p:nvSpPr>
        <p:spPr>
          <a:xfrm>
            <a:off x="445325" y="1316182"/>
            <a:ext cx="2753097" cy="923330"/>
          </a:xfrm>
          <a:prstGeom prst="rect">
            <a:avLst/>
          </a:prstGeom>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b" anchorCtr="0" forceAA="0" compatLnSpc="1">
            <a:prstTxWarp prst="textNoShape">
              <a:avLst/>
            </a:prstTxWarp>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lgn="ctr"/>
            <a:r>
              <a:rPr lang="tr-TR" dirty="0">
                <a:ea typeface="+mn-lt"/>
                <a:cs typeface="+mn-lt"/>
              </a:rPr>
              <a:t>"Galilei’nin Savunması", 1616</a:t>
            </a:r>
          </a:p>
          <a:p>
            <a:pPr algn="ctr"/>
            <a:endParaRPr lang="tr-TR" dirty="0"/>
          </a:p>
        </p:txBody>
      </p:sp>
    </p:spTree>
    <p:extLst>
      <p:ext uri="{BB962C8B-B14F-4D97-AF65-F5344CB8AC3E}">
        <p14:creationId xmlns:p14="http://schemas.microsoft.com/office/powerpoint/2010/main" val="4137237975"/>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65359"/>
      </a:accent1>
      <a:accent2>
        <a:srgbClr val="ED8428"/>
      </a:accent2>
      <a:accent3>
        <a:srgbClr val="E6C46D"/>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5D8C9649-FBE1-4B5B-8258-8A170F9843AD}"/>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Geniş ekran</PresentationFormat>
  <Paragraphs>0</Paragraphs>
  <Slides>6</Slides>
  <Notes>0</Notes>
  <HiddenSlides>0</HiddenSlides>
  <MMClips>0</MMClips>
  <ScaleCrop>false</ScaleCrop>
  <HeadingPairs>
    <vt:vector size="4" baseType="variant">
      <vt:variant>
        <vt:lpstr>Tema</vt:lpstr>
      </vt:variant>
      <vt:variant>
        <vt:i4>1</vt:i4>
      </vt:variant>
      <vt:variant>
        <vt:lpstr>Slayt Başlıkları</vt:lpstr>
      </vt:variant>
      <vt:variant>
        <vt:i4>6</vt:i4>
      </vt:variant>
    </vt:vector>
  </HeadingPairs>
  <TitlesOfParts>
    <vt:vector size="7" baseType="lpstr">
      <vt:lpstr>Dividend</vt:lpstr>
      <vt:lpstr>GÜNES ÜLKESI</vt:lpstr>
      <vt:lpstr>Tommaso Campanella KİMDİR? </vt:lpstr>
      <vt:lpstr>Tommaso Campanella Güneş ÜlkesİNİ Neden Yazdı? </vt:lpstr>
      <vt:lpstr>BİRAZ DA ESERİN KENDİSİ</vt:lpstr>
      <vt:lpstr>BİRAZ DA ESERİN KENDİSİ - 2 </vt:lpstr>
      <vt:lpstr>BAZI ESERLERİ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
  <cp:lastModifiedBy/>
  <cp:revision>213</cp:revision>
  <dcterms:created xsi:type="dcterms:W3CDTF">2023-03-21T18:49:38Z</dcterms:created>
  <dcterms:modified xsi:type="dcterms:W3CDTF">2023-03-21T20:59:44Z</dcterms:modified>
</cp:coreProperties>
</file>

<file path=docProps/thumbnail.jpeg>
</file>